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66" y="-6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5455-E1CD-413D-8986-AF4670AF6E46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C1CCA-60CF-4AE1-8AD4-6C45EE6C03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nipa-web.atomi.ac.jp/h31/2020/japanese/index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8680" y="107504"/>
            <a:ext cx="5829300" cy="432048"/>
          </a:xfrm>
        </p:spPr>
        <p:txBody>
          <a:bodyPr>
            <a:noAutofit/>
          </a:bodyPr>
          <a:lstStyle/>
          <a:p>
            <a:r>
              <a:rPr lang="ja-JP" altLang="en-US" sz="1400" dirty="0"/>
              <a:t>跡見学園女子大学マネジメント学部</a:t>
            </a:r>
            <a:r>
              <a:rPr lang="en-US" altLang="ja-JP" sz="1400" b="1" dirty="0"/>
              <a:t>【</a:t>
            </a:r>
            <a:r>
              <a:rPr lang="ja-JP" altLang="en-US" sz="1400" b="1" dirty="0"/>
              <a:t>生活環境マネジメント学科</a:t>
            </a:r>
            <a:r>
              <a:rPr lang="en-US" altLang="ja-JP" sz="1400" b="1" dirty="0"/>
              <a:t>】</a:t>
            </a:r>
            <a:br>
              <a:rPr lang="en-US" altLang="ja-JP" sz="1400" b="1" dirty="0"/>
            </a:br>
            <a:r>
              <a:rPr lang="ja-JP" altLang="en-US" sz="1400" dirty="0"/>
              <a:t>１年生用時間割作成フロー</a:t>
            </a:r>
            <a:endParaRPr kumimoji="1" lang="ja-JP" altLang="en-US" sz="14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32656" y="2987824"/>
            <a:ext cx="316835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</a:rPr>
              <a:t>下記から取りたい科目を選ぶ（必修と、既に上記で選択したものは除く） 。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「外国語科目」（便覧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p.70-71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r>
              <a:rPr lang="en-US" altLang="ja-JP" sz="1000" dirty="0">
                <a:solidFill>
                  <a:schemeClr val="tx1"/>
                </a:solidFill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</a:rPr>
              <a:t>例外は</a:t>
            </a:r>
            <a:r>
              <a:rPr lang="en-US" altLang="ja-JP" sz="1000" dirty="0" smtClean="0">
                <a:solidFill>
                  <a:schemeClr val="tx1"/>
                </a:solidFill>
              </a:rPr>
              <a:t>pp.75</a:t>
            </a:r>
            <a:r>
              <a:rPr lang="ja-JP" altLang="en-US" sz="1000" dirty="0" smtClean="0">
                <a:solidFill>
                  <a:schemeClr val="tx1"/>
                </a:solidFill>
              </a:rPr>
              <a:t>参照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「情報処理科目」（便覧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p.71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「教養科目」（便覧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pp.72-73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「共通専門科目」（便覧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pp.74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「社会人形成科目」 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pp.74-75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「体育実技科目」（便覧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p.75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0668" y="53955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全学共通科目</a:t>
            </a:r>
            <a:r>
              <a:rPr lang="en-US" altLang="ja-JP" sz="1200" dirty="0"/>
              <a:t>】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365104" y="539552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</a:t>
            </a:r>
            <a:r>
              <a:rPr lang="ja-JP" altLang="en-US" sz="1200" dirty="0"/>
              <a:t>学部専門科目</a:t>
            </a:r>
            <a:r>
              <a:rPr lang="en-US" altLang="ja-JP" sz="1200" dirty="0"/>
              <a:t>】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3717032" y="827584"/>
            <a:ext cx="2880320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100" dirty="0">
                <a:solidFill>
                  <a:schemeClr val="tx1"/>
                </a:solidFill>
              </a:rPr>
              <a:t>(1)</a:t>
            </a:r>
            <a:r>
              <a:rPr lang="ja-JP" altLang="en-US" sz="1100" dirty="0">
                <a:solidFill>
                  <a:schemeClr val="tx1"/>
                </a:solidFill>
              </a:rPr>
              <a:t>必修科目が時間割にあることを確認する。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・マネジメント学入門（学部共通専門科目）</a:t>
            </a:r>
            <a:endParaRPr lang="en-US" altLang="ja-JP" sz="11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・生活環境入門（生活環境マネジメント学科基幹科目）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>
            <a:off x="1844824" y="14036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/>
          <p:cNvSpPr/>
          <p:nvPr/>
        </p:nvSpPr>
        <p:spPr>
          <a:xfrm>
            <a:off x="332656" y="827584"/>
            <a:ext cx="316835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(1)</a:t>
            </a:r>
            <a:r>
              <a:rPr kumimoji="1" lang="ja-JP" altLang="en-US" sz="1200" dirty="0">
                <a:solidFill>
                  <a:schemeClr val="tx1"/>
                </a:solidFill>
              </a:rPr>
              <a:t>必修科目が</a:t>
            </a:r>
            <a:r>
              <a:rPr lang="ja-JP" altLang="en-US" sz="1200" dirty="0">
                <a:solidFill>
                  <a:schemeClr val="tx1"/>
                </a:solidFill>
              </a:rPr>
              <a:t>時間割にあることを確認する。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100" dirty="0">
                <a:solidFill>
                  <a:schemeClr val="tx1"/>
                </a:solidFill>
              </a:rPr>
              <a:t>外国語科目</a:t>
            </a:r>
            <a:r>
              <a:rPr lang="en-US" altLang="ja-JP" sz="1100" dirty="0">
                <a:solidFill>
                  <a:schemeClr val="tx1"/>
                </a:solidFill>
              </a:rPr>
              <a:t>/</a:t>
            </a:r>
            <a:r>
              <a:rPr lang="ja-JP" altLang="en-US" sz="1100" dirty="0">
                <a:solidFill>
                  <a:schemeClr val="tx1"/>
                </a:solidFill>
              </a:rPr>
              <a:t>情報処理科目（情報リテラシー</a:t>
            </a:r>
            <a:r>
              <a:rPr lang="en-US" altLang="ja-JP" sz="1100" dirty="0">
                <a:solidFill>
                  <a:schemeClr val="tx1"/>
                </a:solidFill>
              </a:rPr>
              <a:t>Ⅰ</a:t>
            </a:r>
            <a:r>
              <a:rPr lang="ja-JP" altLang="en-US" sz="1100" dirty="0">
                <a:solidFill>
                  <a:schemeClr val="tx1"/>
                </a:solidFill>
              </a:rPr>
              <a:t>・</a:t>
            </a:r>
            <a:r>
              <a:rPr lang="en-US" altLang="ja-JP" sz="1100" dirty="0">
                <a:solidFill>
                  <a:schemeClr val="tx1"/>
                </a:solidFill>
              </a:rPr>
              <a:t>Ⅱ</a:t>
            </a:r>
            <a:r>
              <a:rPr lang="ja-JP" altLang="en-US" sz="1100" dirty="0">
                <a:solidFill>
                  <a:schemeClr val="tx1"/>
                </a:solidFill>
              </a:rPr>
              <a:t>）</a:t>
            </a:r>
            <a:r>
              <a:rPr lang="en-US" altLang="ja-JP" sz="1100" dirty="0">
                <a:solidFill>
                  <a:schemeClr val="tx1"/>
                </a:solidFill>
              </a:rPr>
              <a:t>/</a:t>
            </a:r>
            <a:r>
              <a:rPr lang="ja-JP" altLang="en-US" sz="1100" dirty="0">
                <a:solidFill>
                  <a:schemeClr val="tx1"/>
                </a:solidFill>
              </a:rPr>
              <a:t>導入科目（プロゼミ</a:t>
            </a:r>
            <a:r>
              <a:rPr lang="en-US" altLang="ja-JP" sz="1100" dirty="0">
                <a:solidFill>
                  <a:schemeClr val="tx1"/>
                </a:solidFill>
              </a:rPr>
              <a:t>Ⅰ</a:t>
            </a:r>
            <a:r>
              <a:rPr lang="ja-JP" altLang="en-US" sz="1100" dirty="0">
                <a:solidFill>
                  <a:schemeClr val="tx1"/>
                </a:solidFill>
              </a:rPr>
              <a:t>・</a:t>
            </a:r>
            <a:r>
              <a:rPr lang="en-US" altLang="ja-JP" sz="1100" dirty="0">
                <a:solidFill>
                  <a:schemeClr val="tx1"/>
                </a:solidFill>
              </a:rPr>
              <a:t>Ⅱ</a:t>
            </a:r>
            <a:r>
              <a:rPr lang="ja-JP" altLang="en-US" sz="1100" dirty="0">
                <a:solidFill>
                  <a:schemeClr val="tx1"/>
                </a:solidFill>
              </a:rPr>
              <a:t>）</a:t>
            </a:r>
            <a:r>
              <a:rPr lang="en-US" altLang="ja-JP" sz="1100" dirty="0">
                <a:solidFill>
                  <a:schemeClr val="tx1"/>
                </a:solidFill>
              </a:rPr>
              <a:t>/</a:t>
            </a:r>
            <a:r>
              <a:rPr lang="ja-JP" altLang="en-US" sz="1100" dirty="0">
                <a:solidFill>
                  <a:schemeClr val="tx1"/>
                </a:solidFill>
              </a:rPr>
              <a:t>社会人形成科目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17031" y="1723038"/>
            <a:ext cx="2880320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(2)</a:t>
            </a:r>
            <a:r>
              <a:rPr kumimoji="1" lang="ja-JP" altLang="en-US" sz="1200" dirty="0">
                <a:solidFill>
                  <a:schemeClr val="tx1"/>
                </a:solidFill>
              </a:rPr>
              <a:t>選択必修科目を選ぶ。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32656" y="2699792"/>
            <a:ext cx="3168352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(3)</a:t>
            </a:r>
            <a:r>
              <a:rPr kumimoji="1" lang="ja-JP" altLang="en-US" sz="1200" dirty="0">
                <a:solidFill>
                  <a:schemeClr val="tx1"/>
                </a:solidFill>
              </a:rPr>
              <a:t>「その他」の科目</a:t>
            </a:r>
            <a:r>
              <a:rPr lang="ja-JP" altLang="en-US" sz="1200" dirty="0">
                <a:solidFill>
                  <a:schemeClr val="tx1"/>
                </a:solidFill>
              </a:rPr>
              <a:t>（前期課程のみ）を選ぶ。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1916832" y="4355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5157192" y="356388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3717031" y="2673080"/>
            <a:ext cx="2880320" cy="18989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</a:rPr>
              <a:t>下記から取りたい科目を選ぶ（必修と、既に上記で選択したものは除く） 。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「生活環境マネジメント学科基幹科目」（既に上記で選択したものは除く）（便覧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p.98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「マネジメント学部共通専門科目」（便覧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p.93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「マネジメント学科専門科目」（便覧</a:t>
            </a:r>
            <a:r>
              <a:rPr lang="en-US" altLang="ja-JP" sz="1100" smtClean="0">
                <a:solidFill>
                  <a:schemeClr val="tx1"/>
                </a:solidFill>
              </a:rPr>
              <a:t>p.95</a:t>
            </a:r>
            <a:r>
              <a:rPr lang="ja-JP" altLang="en-US" sz="110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「文学部専門科目」（便覧</a:t>
            </a:r>
            <a:r>
              <a:rPr lang="en-US" altLang="ja-JP" sz="1100" dirty="0">
                <a:solidFill>
                  <a:schemeClr val="tx1"/>
                </a:solidFill>
              </a:rPr>
              <a:t>pp. </a:t>
            </a:r>
            <a:r>
              <a:rPr lang="en-US" altLang="ja-JP" sz="1100" dirty="0" smtClean="0">
                <a:solidFill>
                  <a:schemeClr val="tx1"/>
                </a:solidFill>
              </a:rPr>
              <a:t>81-82,86,90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lang="en-US" altLang="ja-JP" sz="11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050" dirty="0">
                <a:solidFill>
                  <a:schemeClr val="tx1"/>
                </a:solidFill>
              </a:rPr>
              <a:t>「観光コミュニティ学部専門科目」（便覧</a:t>
            </a:r>
            <a:r>
              <a:rPr lang="en-US" altLang="ja-JP" sz="1050" dirty="0">
                <a:solidFill>
                  <a:schemeClr val="tx1"/>
                </a:solidFill>
              </a:rPr>
              <a:t>pp. </a:t>
            </a:r>
            <a:r>
              <a:rPr lang="en-US" altLang="ja-JP" sz="1050" dirty="0" smtClean="0">
                <a:solidFill>
                  <a:schemeClr val="tx1"/>
                </a:solidFill>
              </a:rPr>
              <a:t>100,102,105</a:t>
            </a:r>
            <a:r>
              <a:rPr lang="ja-JP" altLang="en-US" sz="1050" dirty="0" smtClean="0">
                <a:solidFill>
                  <a:schemeClr val="tx1"/>
                </a:solidFill>
              </a:rPr>
              <a:t>）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ja-JP" altLang="en-US" sz="1100" dirty="0">
                <a:solidFill>
                  <a:schemeClr val="tx1"/>
                </a:solidFill>
              </a:rPr>
              <a:t>「心理学部専門科目」（便覧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p.108)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/>
          <p:nvPr/>
        </p:nvCxnSpPr>
        <p:spPr>
          <a:xfrm>
            <a:off x="2276872" y="5220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2348880" y="619175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YES</a:t>
            </a:r>
            <a:endParaRPr kumimoji="1" lang="ja-JP" altLang="en-US" dirty="0"/>
          </a:p>
        </p:txBody>
      </p:sp>
      <p:cxnSp>
        <p:nvCxnSpPr>
          <p:cNvPr id="57" name="直線矢印コネクタ 56"/>
          <p:cNvCxnSpPr/>
          <p:nvPr/>
        </p:nvCxnSpPr>
        <p:spPr>
          <a:xfrm>
            <a:off x="3356992" y="824440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4509120" y="7956376"/>
            <a:ext cx="2160240" cy="0"/>
          </a:xfrm>
          <a:prstGeom prst="straightConnector1">
            <a:avLst/>
          </a:prstGeom>
          <a:ln w="28575" cmpd="dbl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157192" y="75963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NO</a:t>
            </a:r>
            <a:r>
              <a:rPr lang="ja-JP" altLang="en-US" dirty="0"/>
              <a:t>　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573016" y="838842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YES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332656" y="1835696"/>
            <a:ext cx="3168352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(2)</a:t>
            </a:r>
            <a:r>
              <a:rPr kumimoji="1" lang="ja-JP" altLang="en-US" sz="1200" dirty="0">
                <a:solidFill>
                  <a:schemeClr val="tx1"/>
                </a:solidFill>
              </a:rPr>
              <a:t>選択必修</a:t>
            </a:r>
            <a:r>
              <a:rPr lang="ja-JP" altLang="en-US" sz="1200" dirty="0">
                <a:solidFill>
                  <a:schemeClr val="tx1"/>
                </a:solidFill>
              </a:rPr>
              <a:t>科目を選ぶ。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>
            <a:off x="5157192" y="21237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3717031" y="2371110"/>
            <a:ext cx="288032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(3) </a:t>
            </a:r>
            <a:r>
              <a:rPr lang="ja-JP" altLang="en-US" sz="1100" dirty="0">
                <a:solidFill>
                  <a:schemeClr val="tx1"/>
                </a:solidFill>
              </a:rPr>
              <a:t>「</a:t>
            </a:r>
            <a:r>
              <a:rPr kumimoji="1" lang="ja-JP" altLang="en-US" sz="1100" dirty="0">
                <a:solidFill>
                  <a:schemeClr val="tx1"/>
                </a:solidFill>
              </a:rPr>
              <a:t>その他」の科目（前期課程のみ</a:t>
            </a:r>
            <a:r>
              <a:rPr lang="ja-JP" altLang="en-US" sz="1100" dirty="0">
                <a:solidFill>
                  <a:schemeClr val="tx1"/>
                </a:solidFill>
              </a:rPr>
              <a:t>）を選ぶ。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717031" y="1953000"/>
            <a:ext cx="288032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</a:rPr>
              <a:t>「生活環境マネジメント学科基幹科目」（上記以外）から</a:t>
            </a:r>
            <a:r>
              <a:rPr lang="en-US" altLang="ja-JP" sz="1100" dirty="0">
                <a:solidFill>
                  <a:schemeClr val="tx1"/>
                </a:solidFill>
              </a:rPr>
              <a:t>2</a:t>
            </a:r>
            <a:r>
              <a:rPr lang="ja-JP" altLang="en-US" sz="1100" dirty="0">
                <a:solidFill>
                  <a:schemeClr val="tx1"/>
                </a:solidFill>
              </a:rPr>
              <a:t>科目を選ぶ（便覧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p.98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/>
          <p:nvPr/>
        </p:nvCxnSpPr>
        <p:spPr>
          <a:xfrm>
            <a:off x="1848644" y="22677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32656" y="2123728"/>
            <a:ext cx="316835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</a:rPr>
              <a:t>「教養科目」（便覧</a:t>
            </a:r>
            <a:r>
              <a:rPr lang="en-US" altLang="ja-JP" sz="1100" dirty="0" smtClean="0">
                <a:solidFill>
                  <a:schemeClr val="tx1"/>
                </a:solidFill>
              </a:rPr>
              <a:t>pp.72-73</a:t>
            </a:r>
            <a:r>
              <a:rPr lang="ja-JP" altLang="en-US" sz="1100" dirty="0" smtClean="0">
                <a:solidFill>
                  <a:schemeClr val="tx1"/>
                </a:solidFill>
              </a:rPr>
              <a:t>）</a:t>
            </a:r>
            <a:r>
              <a:rPr lang="ja-JP" altLang="en-US" sz="1100" dirty="0">
                <a:solidFill>
                  <a:schemeClr val="tx1"/>
                </a:solidFill>
              </a:rPr>
              <a:t>から</a:t>
            </a:r>
            <a:r>
              <a:rPr lang="en-US" altLang="ja-JP" sz="1100" dirty="0">
                <a:solidFill>
                  <a:schemeClr val="tx1"/>
                </a:solidFill>
              </a:rPr>
              <a:t>5</a:t>
            </a:r>
            <a:r>
              <a:rPr lang="ja-JP" altLang="en-US" sz="1100" dirty="0">
                <a:solidFill>
                  <a:schemeClr val="tx1"/>
                </a:solidFill>
              </a:rPr>
              <a:t>科目を選ぶ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cxnSp>
        <p:nvCxnSpPr>
          <p:cNvPr id="70" name="直線矢印コネクタ 69"/>
          <p:cNvCxnSpPr>
            <a:stCxn id="28" idx="2"/>
          </p:cNvCxnSpPr>
          <p:nvPr/>
        </p:nvCxnSpPr>
        <p:spPr>
          <a:xfrm>
            <a:off x="2276872" y="63001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>
            <a:off x="6669360" y="5940152"/>
            <a:ext cx="0" cy="2016224"/>
          </a:xfrm>
          <a:prstGeom prst="line">
            <a:avLst/>
          </a:prstGeom>
          <a:ln w="28575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>
            <a:endCxn id="30" idx="3"/>
          </p:cNvCxnSpPr>
          <p:nvPr/>
        </p:nvCxnSpPr>
        <p:spPr>
          <a:xfrm flipH="1">
            <a:off x="6165304" y="5940152"/>
            <a:ext cx="504056" cy="0"/>
          </a:xfrm>
          <a:prstGeom prst="straightConnector1">
            <a:avLst/>
          </a:prstGeom>
          <a:ln w="28575" cmpd="dbl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フローチャート : 判断 27"/>
          <p:cNvSpPr/>
          <p:nvPr/>
        </p:nvSpPr>
        <p:spPr>
          <a:xfrm>
            <a:off x="1340768" y="5652120"/>
            <a:ext cx="1872208" cy="648072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(5)</a:t>
            </a:r>
            <a:r>
              <a:rPr lang="ja-JP" altLang="en-US" sz="1200" dirty="0">
                <a:solidFill>
                  <a:schemeClr val="tx1"/>
                </a:solidFill>
              </a:rPr>
              <a:t>時間割に入るか？</a:t>
            </a:r>
            <a:endParaRPr kumimoji="1" lang="ja-JP" altLang="en-US" dirty="0"/>
          </a:p>
        </p:txBody>
      </p:sp>
      <p:cxnSp>
        <p:nvCxnSpPr>
          <p:cNvPr id="113" name="直線矢印コネクタ 112"/>
          <p:cNvCxnSpPr/>
          <p:nvPr/>
        </p:nvCxnSpPr>
        <p:spPr>
          <a:xfrm>
            <a:off x="3356992" y="70922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548680" y="6804248"/>
            <a:ext cx="5688632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(6)</a:t>
            </a:r>
            <a:r>
              <a:rPr lang="ja-JP" altLang="en-US" sz="1200" dirty="0">
                <a:solidFill>
                  <a:schemeClr val="tx1"/>
                </a:solidFill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HGｺﾞｼｯｸE" pitchFamily="49" charset="-128"/>
                <a:ea typeface="HGｺﾞｼｯｸE" pitchFamily="49" charset="-128"/>
              </a:rPr>
              <a:t>履修登録チェックリスト</a:t>
            </a:r>
            <a:r>
              <a:rPr lang="ja-JP" altLang="en-US" sz="1200" dirty="0">
                <a:solidFill>
                  <a:schemeClr val="tx1"/>
                </a:solidFill>
              </a:rPr>
              <a:t>」に科目名と単位を入れ、単位数を学期別に計算する。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2" name="フローチャート : 判断 111"/>
          <p:cNvSpPr/>
          <p:nvPr/>
        </p:nvSpPr>
        <p:spPr>
          <a:xfrm>
            <a:off x="1196752" y="7524328"/>
            <a:ext cx="4248472" cy="864096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(7)</a:t>
            </a:r>
            <a:r>
              <a:rPr lang="ja-JP" altLang="en-US" sz="1100" dirty="0">
                <a:solidFill>
                  <a:schemeClr val="tx1"/>
                </a:solidFill>
              </a:rPr>
              <a:t>各学期の合計単位数が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lang="en-US" altLang="ja-JP" sz="1100" dirty="0">
                <a:solidFill>
                  <a:schemeClr val="tx1"/>
                </a:solidFill>
              </a:rPr>
              <a:t>15</a:t>
            </a:r>
            <a:r>
              <a:rPr lang="ja-JP" altLang="en-US" sz="1100" dirty="0">
                <a:solidFill>
                  <a:schemeClr val="tx1"/>
                </a:solidFill>
              </a:rPr>
              <a:t>～</a:t>
            </a:r>
            <a:r>
              <a:rPr lang="en-US" altLang="ja-JP" sz="1100" dirty="0">
                <a:solidFill>
                  <a:schemeClr val="tx1"/>
                </a:solidFill>
              </a:rPr>
              <a:t>22</a:t>
            </a:r>
            <a:r>
              <a:rPr lang="ja-JP" altLang="en-US" sz="1100" dirty="0">
                <a:solidFill>
                  <a:schemeClr val="tx1"/>
                </a:solidFill>
              </a:rPr>
              <a:t>の範囲内か？</a:t>
            </a:r>
            <a:endParaRPr lang="en-US" altLang="ja-JP" sz="11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</a:rPr>
              <a:t>（多めに履修すること）</a:t>
            </a:r>
            <a:endParaRPr kumimoji="1" lang="ja-JP" altLang="en-US" sz="1100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2780928" y="55081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NO</a:t>
            </a:r>
            <a:endParaRPr kumimoji="1" lang="ja-JP" altLang="en-US" dirty="0"/>
          </a:p>
        </p:txBody>
      </p:sp>
      <p:cxnSp>
        <p:nvCxnSpPr>
          <p:cNvPr id="137" name="直線矢印コネクタ 136"/>
          <p:cNvCxnSpPr/>
          <p:nvPr/>
        </p:nvCxnSpPr>
        <p:spPr>
          <a:xfrm>
            <a:off x="4869160" y="615617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573016" y="5580112"/>
            <a:ext cx="2592288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>
                <a:solidFill>
                  <a:schemeClr val="tx1"/>
                </a:solidFill>
              </a:rPr>
              <a:t>(8)</a:t>
            </a:r>
            <a:r>
              <a:rPr lang="ja-JP" altLang="en-US" sz="1200" dirty="0">
                <a:solidFill>
                  <a:schemeClr val="tx1"/>
                </a:solidFill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HGｺﾞｼｯｸE" pitchFamily="49" charset="-128"/>
                <a:ea typeface="HGｺﾞｼｯｸE" pitchFamily="49" charset="-128"/>
              </a:rPr>
              <a:t>授業時間割表</a:t>
            </a:r>
            <a:r>
              <a:rPr lang="ja-JP" altLang="en-US" sz="1200" dirty="0">
                <a:solidFill>
                  <a:schemeClr val="tx1"/>
                </a:solidFill>
              </a:rPr>
              <a:t>」を見て空いた時間に開講されている科目から取りたい科目を選ぶ。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 flipV="1">
            <a:off x="3137147" y="4443766"/>
            <a:ext cx="1296144" cy="1620180"/>
          </a:xfrm>
          <a:prstGeom prst="straightConnector1">
            <a:avLst/>
          </a:prstGeom>
          <a:ln w="28575" cmpd="dbl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>
            <a:stCxn id="28" idx="3"/>
          </p:cNvCxnSpPr>
          <p:nvPr/>
        </p:nvCxnSpPr>
        <p:spPr>
          <a:xfrm flipH="1" flipV="1">
            <a:off x="3068960" y="4355976"/>
            <a:ext cx="144016" cy="1620180"/>
          </a:xfrm>
          <a:prstGeom prst="straightConnector1">
            <a:avLst/>
          </a:prstGeom>
          <a:ln w="28575" cmpd="dbl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332656" y="4716016"/>
            <a:ext cx="6120680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</a:rPr>
              <a:t>(4)</a:t>
            </a:r>
            <a:r>
              <a:rPr lang="ja-JP" altLang="en-US" sz="1200" dirty="0">
                <a:solidFill>
                  <a:schemeClr val="tx1"/>
                </a:solidFill>
              </a:rPr>
              <a:t>「</a:t>
            </a:r>
            <a:r>
              <a:rPr lang="ja-JP" altLang="en-US" sz="1200" dirty="0">
                <a:solidFill>
                  <a:schemeClr val="tx1"/>
                </a:solidFill>
                <a:latin typeface="HGｺﾞｼｯｸE" pitchFamily="49" charset="-128"/>
                <a:ea typeface="HGｺﾞｼｯｸE" pitchFamily="49" charset="-128"/>
              </a:rPr>
              <a:t>電子シラバス</a:t>
            </a:r>
            <a:r>
              <a:rPr lang="ja-JP" altLang="en-US" sz="1200" dirty="0">
                <a:solidFill>
                  <a:schemeClr val="tx1"/>
                </a:solidFill>
              </a:rPr>
              <a:t>」をみて授業内容、学期（春か秋か）、開講曜日・時限を確認する。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altLang="ja-JP" sz="1000" dirty="0" smtClean="0">
                <a:solidFill>
                  <a:schemeClr val="tx1"/>
                </a:solidFill>
                <a:hlinkClick r:id="rId2"/>
              </a:rPr>
              <a:t>unipa-web.atomi.ac.jp/h31/2020/japanese/index.html</a:t>
            </a:r>
            <a:endParaRPr lang="en-US" altLang="ja-JP" sz="10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sz="10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</a:rPr>
              <a:t>各分類</a:t>
            </a:r>
            <a:r>
              <a:rPr lang="ja-JP" altLang="en-US" sz="1000" dirty="0">
                <a:solidFill>
                  <a:schemeClr val="tx1"/>
                </a:solidFill>
              </a:rPr>
              <a:t>の科目リストと</a:t>
            </a:r>
            <a:r>
              <a:rPr kumimoji="1" lang="ja-JP" altLang="en-US" sz="1000" dirty="0">
                <a:solidFill>
                  <a:schemeClr val="tx1"/>
                </a:solidFill>
              </a:rPr>
              <a:t>各科目のシラバスはこのリンクから探してください。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268760" y="8748464"/>
            <a:ext cx="4320480" cy="2880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終了：アドバイザーに見てもらって確認してください。</a:t>
            </a:r>
          </a:p>
        </p:txBody>
      </p:sp>
      <p:cxnSp>
        <p:nvCxnSpPr>
          <p:cNvPr id="5" name="直線コネクタ 4"/>
          <p:cNvCxnSpPr>
            <a:stCxn id="31" idx="2"/>
            <a:endCxn id="38" idx="0"/>
          </p:cNvCxnSpPr>
          <p:nvPr/>
        </p:nvCxnSpPr>
        <p:spPr>
          <a:xfrm flipH="1">
            <a:off x="5157191" y="1619672"/>
            <a:ext cx="1" cy="103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501</Words>
  <Application>Microsoft Office PowerPoint</Application>
  <PresentationFormat>画面に合わせる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HGｺﾞｼｯｸE</vt:lpstr>
      <vt:lpstr>ＭＳ Ｐゴシック</vt:lpstr>
      <vt:lpstr>Arial</vt:lpstr>
      <vt:lpstr>Calibri</vt:lpstr>
      <vt:lpstr>Office テーマ</vt:lpstr>
      <vt:lpstr>跡見学園女子大学マネジメント学部【生活環境マネジメント学科】 １年生用時間割作成フロー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跡見学園女子大学マネジメント学部生活環境マネジメント学科 １年生用時間割り作成フロー</dc:title>
  <dc:creator>Masahiro Miyazaki</dc:creator>
  <cp:lastModifiedBy>菊地　遥華</cp:lastModifiedBy>
  <cp:revision>48</cp:revision>
  <dcterms:created xsi:type="dcterms:W3CDTF">2014-04-06T07:46:30Z</dcterms:created>
  <dcterms:modified xsi:type="dcterms:W3CDTF">2020-04-07T03:40:16Z</dcterms:modified>
</cp:coreProperties>
</file>